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6858000" cy="9144000" type="screen4x3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AD3"/>
    <a:srgbClr val="1A1A1A"/>
    <a:srgbClr val="8BC8DA"/>
    <a:srgbClr val="54BFD0"/>
    <a:srgbClr val="59BACF"/>
    <a:srgbClr val="105A46"/>
    <a:srgbClr val="F58A1F"/>
    <a:srgbClr val="F2FFBD"/>
    <a:srgbClr val="E5FF79"/>
    <a:srgbClr val="44B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89" autoAdjust="0"/>
  </p:normalViewPr>
  <p:slideViewPr>
    <p:cSldViewPr snapToGrid="0" showGuides="1">
      <p:cViewPr varScale="1">
        <p:scale>
          <a:sx n="57" d="100"/>
          <a:sy n="57" d="100"/>
        </p:scale>
        <p:origin x="1896" y="60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39859C61-C013-481D-9627-97B262845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D4B4FD-8C9A-4957-8592-8FD2FBD463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035D73-29F1-47B5-9A6E-2D9A21C6A65D}" type="datetime1">
              <a:rPr lang="fr-FR" smtClean="0"/>
              <a:t>08/02/2024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7889FB-5092-40FE-B087-D23541905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3F7178-237D-4569-92DB-1A35F8162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8E958FD-BD50-4982-BE3D-32265A1F0BD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381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3T09:08:34.770"/>
    </inkml:context>
    <inkml:brush xml:id="br0">
      <inkml:brushProperty name="width" value="0.025" units="cm"/>
      <inkml:brushProperty name="height" value="0.025" units="cm"/>
      <inkml:brushProperty name="color" value="#5B2D90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3T09:08:35.350"/>
    </inkml:context>
    <inkml:brush xml:id="br0">
      <inkml:brushProperty name="width" value="0.025" units="cm"/>
      <inkml:brushProperty name="height" value="0.025" units="cm"/>
      <inkml:brushProperty name="color" value="#5B2D90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2305DC-01C0-4DAA-8EA3-0A58B4715701}" type="datetime1">
              <a:rPr lang="fr-FR" noProof="0" smtClean="0"/>
              <a:t>08/02/2024</a:t>
            </a:fld>
            <a:endParaRPr lang="fr-FR" noProof="0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customXml" Target="../ink/ink1.xml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customXml" Target="../ink/ink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26" Type="http://schemas.openxmlformats.org/officeDocument/2006/relationships/image" Target="../media/image15.png"/><Relationship Id="rId3" Type="http://schemas.openxmlformats.org/officeDocument/2006/relationships/image" Target="../media/image10.svg"/><Relationship Id="rId21" Type="http://schemas.openxmlformats.org/officeDocument/2006/relationships/image" Target="../media/image33.svg"/><Relationship Id="rId7" Type="http://schemas.openxmlformats.org/officeDocument/2006/relationships/image" Target="../media/image29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5" Type="http://schemas.openxmlformats.org/officeDocument/2006/relationships/image" Target="../media/image37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png"/><Relationship Id="rId11" Type="http://schemas.openxmlformats.org/officeDocument/2006/relationships/image" Target="../media/image18.svg"/><Relationship Id="rId24" Type="http://schemas.openxmlformats.org/officeDocument/2006/relationships/image" Target="../media/image36.pn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23" Type="http://schemas.openxmlformats.org/officeDocument/2006/relationships/image" Target="../media/image35.svg"/><Relationship Id="rId10" Type="http://schemas.openxmlformats.org/officeDocument/2006/relationships/image" Target="../media/image17.png"/><Relationship Id="rId19" Type="http://schemas.openxmlformats.org/officeDocument/2006/relationships/image" Target="../media/image26.svg"/><Relationship Id="rId4" Type="http://schemas.openxmlformats.org/officeDocument/2006/relationships/image" Target="../media/image11.png"/><Relationship Id="rId9" Type="http://schemas.openxmlformats.org/officeDocument/2006/relationships/image" Target="../media/image31.svg"/><Relationship Id="rId14" Type="http://schemas.openxmlformats.org/officeDocument/2006/relationships/image" Target="../media/image21.png"/><Relationship Id="rId22" Type="http://schemas.openxmlformats.org/officeDocument/2006/relationships/image" Target="../media/image34.png"/><Relationship Id="rId27" Type="http://schemas.openxmlformats.org/officeDocument/2006/relationships/image" Target="../media/image38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sme 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2"/>
            <a:ext cx="1483200" cy="2230211"/>
          </a:xfrm>
          <a:prstGeom prst="rect">
            <a:avLst/>
          </a:prstGeom>
        </p:spPr>
      </p:pic>
      <p:pic>
        <p:nvPicPr>
          <p:cNvPr id="67" name="Graphisme 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230211"/>
          </a:xfrm>
          <a:prstGeom prst="rect">
            <a:avLst/>
          </a:prstGeom>
        </p:spPr>
      </p:pic>
      <p:pic>
        <p:nvPicPr>
          <p:cNvPr id="68" name="Graphisme 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242902"/>
          </a:xfrm>
          <a:prstGeom prst="rect">
            <a:avLst/>
          </a:prstGeom>
        </p:spPr>
      </p:pic>
      <p:pic>
        <p:nvPicPr>
          <p:cNvPr id="69" name="Graphisme 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2"/>
            <a:ext cx="1483200" cy="2242903"/>
          </a:xfrm>
          <a:prstGeom prst="rect">
            <a:avLst/>
          </a:prstGeom>
        </p:spPr>
      </p:pic>
      <p:pic>
        <p:nvPicPr>
          <p:cNvPr id="60" name="Graphisme 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250880"/>
            <a:ext cx="1483200" cy="2242903"/>
          </a:xfrm>
          <a:prstGeom prst="rect">
            <a:avLst/>
          </a:prstGeom>
        </p:spPr>
      </p:pic>
      <p:pic>
        <p:nvPicPr>
          <p:cNvPr id="58" name="Graphisme 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250880"/>
            <a:ext cx="1483200" cy="2242903"/>
          </a:xfrm>
          <a:prstGeom prst="rect">
            <a:avLst/>
          </a:prstGeom>
        </p:spPr>
      </p:pic>
      <p:pic>
        <p:nvPicPr>
          <p:cNvPr id="55" name="Graphisme 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250880"/>
            <a:ext cx="1483200" cy="2242903"/>
          </a:xfrm>
          <a:prstGeom prst="rect">
            <a:avLst/>
          </a:prstGeom>
        </p:spPr>
      </p:pic>
      <p:pic>
        <p:nvPicPr>
          <p:cNvPr id="53" name="Graphisme 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250880"/>
            <a:ext cx="1483200" cy="2242903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sme 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sme 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sme 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sme 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53048" y="1984242"/>
            <a:ext cx="1472184" cy="12691"/>
          </a:xfrm>
          <a:prstGeom prst="rect">
            <a:avLst/>
          </a:prstGeom>
        </p:spPr>
      </p:pic>
      <p:pic>
        <p:nvPicPr>
          <p:cNvPr id="72" name="Graphisme 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83210" y="1999722"/>
            <a:ext cx="1472184" cy="12691"/>
          </a:xfrm>
          <a:prstGeom prst="rect">
            <a:avLst/>
          </a:prstGeom>
        </p:spPr>
      </p:pic>
      <p:pic>
        <p:nvPicPr>
          <p:cNvPr id="73" name="Graphisme 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508800" y="1999722"/>
            <a:ext cx="1472184" cy="12691"/>
          </a:xfrm>
          <a:prstGeom prst="rect">
            <a:avLst/>
          </a:prstGeom>
        </p:spPr>
      </p:pic>
      <p:pic>
        <p:nvPicPr>
          <p:cNvPr id="74" name="Graphisme 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134391" y="1999722"/>
            <a:ext cx="1472184" cy="12691"/>
          </a:xfrm>
          <a:prstGeom prst="rect">
            <a:avLst/>
          </a:prstGeom>
        </p:spPr>
      </p:pic>
      <p:pic>
        <p:nvPicPr>
          <p:cNvPr id="76" name="Graphisme 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59492" y="8183313"/>
            <a:ext cx="1472184" cy="12691"/>
          </a:xfrm>
          <a:prstGeom prst="rect">
            <a:avLst/>
          </a:prstGeom>
        </p:spPr>
      </p:pic>
      <p:pic>
        <p:nvPicPr>
          <p:cNvPr id="77" name="Graphisme 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84458" y="8183313"/>
            <a:ext cx="1472184" cy="12691"/>
          </a:xfrm>
          <a:prstGeom prst="rect">
            <a:avLst/>
          </a:prstGeom>
        </p:spPr>
      </p:pic>
      <p:pic>
        <p:nvPicPr>
          <p:cNvPr id="78" name="Graphisme 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509424" y="8183313"/>
            <a:ext cx="1472184" cy="12691"/>
          </a:xfrm>
          <a:prstGeom prst="rect">
            <a:avLst/>
          </a:prstGeom>
        </p:spPr>
      </p:pic>
      <p:pic>
        <p:nvPicPr>
          <p:cNvPr id="79" name="Graphisme 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134391" y="8183313"/>
            <a:ext cx="1472184" cy="12691"/>
          </a:xfrm>
          <a:prstGeom prst="rect">
            <a:avLst/>
          </a:prstGeom>
        </p:spPr>
      </p:pic>
      <p:sp>
        <p:nvSpPr>
          <p:cNvPr id="83" name="Titr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 rtlCol="0">
            <a:noAutofit/>
          </a:bodyPr>
          <a:lstStyle>
            <a:lvl1pPr>
              <a:defRPr sz="2600" b="1">
                <a:solidFill>
                  <a:srgbClr val="105A46"/>
                </a:solidFill>
              </a:defRPr>
            </a:lvl1pPr>
          </a:lstStyle>
          <a:p>
            <a:pPr rtl="0"/>
            <a:r>
              <a:rPr lang="fr-FR" noProof="0" dirty="0"/>
              <a:t>RÉALISER DES ÉCONOMIES</a:t>
            </a:r>
          </a:p>
        </p:txBody>
      </p:sp>
      <p:sp>
        <p:nvSpPr>
          <p:cNvPr id="86" name="Espace réservé du texte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7" name="Espace réservé du texte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8" name="Espace réservé du texte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9" name="Espace réservé du texte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0" name="Espace réservé du texte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1" name="Espace réservé du texte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2" name="Espace réservé du texte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3" name="Espace réservé du texte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4" name="Espace réservé du texte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ALIMENTATION</a:t>
            </a:r>
          </a:p>
        </p:txBody>
      </p:sp>
      <p:sp>
        <p:nvSpPr>
          <p:cNvPr id="95" name="Espace réservé du texte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SANTÉ</a:t>
            </a:r>
          </a:p>
        </p:txBody>
      </p:sp>
      <p:sp>
        <p:nvSpPr>
          <p:cNvPr id="96" name="Espace réservé du texte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VOITURE</a:t>
            </a:r>
          </a:p>
        </p:txBody>
      </p:sp>
      <p:sp>
        <p:nvSpPr>
          <p:cNvPr id="97" name="Espace réservé du texte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MAISON</a:t>
            </a:r>
          </a:p>
        </p:txBody>
      </p:sp>
      <p:sp>
        <p:nvSpPr>
          <p:cNvPr id="98" name="Espace réservé du texte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TÉLÉPHONE</a:t>
            </a:r>
          </a:p>
        </p:txBody>
      </p:sp>
      <p:sp>
        <p:nvSpPr>
          <p:cNvPr id="99" name="Espace réservé du texte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ACHATS</a:t>
            </a:r>
          </a:p>
        </p:txBody>
      </p:sp>
      <p:sp>
        <p:nvSpPr>
          <p:cNvPr id="100" name="Espace réservé du texte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CRÉDITS</a:t>
            </a:r>
          </a:p>
        </p:txBody>
      </p:sp>
      <p:sp>
        <p:nvSpPr>
          <p:cNvPr id="101" name="Espace réservé du texte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IMPÔTS</a:t>
            </a:r>
          </a:p>
        </p:txBody>
      </p:sp>
      <p:sp>
        <p:nvSpPr>
          <p:cNvPr id="107" name="Espace réservé du texte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08" name="Espace réservé du texte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VOTRE ÉPARGNE</a:t>
            </a:r>
          </a:p>
        </p:txBody>
      </p:sp>
      <p:sp>
        <p:nvSpPr>
          <p:cNvPr id="110" name="Espace réservé d’image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9222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1" name="Espace réservé d’image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257329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2" name="Espace réservé d’image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875436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3" name="Espace réservé d’image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493543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4" name="Espace réservé d’image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9222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5" name="Espace réservé d’image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257329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6" name="Espace réservé d’image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875436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17" name="Espace réservé d’image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493543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124" name="Espace réservé du texte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COMMENT FAIRE</a:t>
            </a:r>
            <a:br>
              <a:rPr lang="fr-FR" noProof="0" dirty="0"/>
            </a:br>
            <a:r>
              <a:rPr lang="fr-FR" noProof="0" dirty="0"/>
              <a:t>POUR</a:t>
            </a:r>
          </a:p>
        </p:txBody>
      </p:sp>
      <p:sp>
        <p:nvSpPr>
          <p:cNvPr id="125" name="Espace réservé d’image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045619" y="4138051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AF7F5A84-D923-8779-E98D-776150AC0C9B}"/>
              </a:ext>
            </a:extLst>
          </p:cNvPr>
          <p:cNvGrpSpPr/>
          <p:nvPr/>
        </p:nvGrpSpPr>
        <p:grpSpPr>
          <a:xfrm>
            <a:off x="1526174" y="3579748"/>
            <a:ext cx="360" cy="15840"/>
            <a:chOff x="1526174" y="3579748"/>
            <a:chExt cx="360" cy="1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5815D8AD-3530-4994-5E4E-58EB53481823}"/>
                    </a:ext>
                  </a:extLst>
                </p14:cNvPr>
                <p14:cNvContentPartPr/>
                <p14:nvPr userDrawn="1"/>
              </p14:nvContentPartPr>
              <p14:xfrm>
                <a:off x="1526174" y="3595228"/>
                <a:ext cx="360" cy="36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5815D8AD-3530-4994-5E4E-58EB5348182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21854" y="3590908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5" name="Encre 14">
                  <a:extLst>
                    <a:ext uri="{FF2B5EF4-FFF2-40B4-BE49-F238E27FC236}">
                      <a16:creationId xmlns:a16="http://schemas.microsoft.com/office/drawing/2014/main" id="{63491FBA-330E-5F87-280C-CA5714C6D926}"/>
                    </a:ext>
                  </a:extLst>
                </p14:cNvPr>
                <p14:cNvContentPartPr/>
                <p14:nvPr userDrawn="1"/>
              </p14:nvContentPartPr>
              <p14:xfrm>
                <a:off x="1526174" y="3579748"/>
                <a:ext cx="360" cy="360"/>
              </p14:xfrm>
            </p:contentPart>
          </mc:Choice>
          <mc:Fallback xmlns=""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63491FBA-330E-5F87-280C-CA5714C6D92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21854" y="3575428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raphisme 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834" y="1441815"/>
            <a:ext cx="1170281" cy="1339445"/>
          </a:xfrm>
          <a:prstGeom prst="rect">
            <a:avLst/>
          </a:prstGeom>
        </p:spPr>
      </p:pic>
      <p:pic>
        <p:nvPicPr>
          <p:cNvPr id="58" name="Graphisme 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5191" y="1441815"/>
            <a:ext cx="1222998" cy="1352136"/>
          </a:xfrm>
          <a:prstGeom prst="rect">
            <a:avLst/>
          </a:prstGeom>
        </p:spPr>
      </p:pic>
      <p:pic>
        <p:nvPicPr>
          <p:cNvPr id="55" name="Graphisme 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48593" y="1441816"/>
            <a:ext cx="1222997" cy="1352136"/>
          </a:xfrm>
          <a:prstGeom prst="rect">
            <a:avLst/>
          </a:prstGeom>
        </p:spPr>
      </p:pic>
      <p:pic>
        <p:nvPicPr>
          <p:cNvPr id="53" name="Graphisme 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2032" y="1441816"/>
            <a:ext cx="1214211" cy="1352135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48249" y="4551465"/>
            <a:ext cx="2108351" cy="2108351"/>
          </a:xfrm>
          <a:prstGeom prst="rect">
            <a:avLst/>
          </a:prstGeom>
        </p:spPr>
      </p:pic>
      <p:pic>
        <p:nvPicPr>
          <p:cNvPr id="56" name="Graphisme 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55724" y="4662099"/>
            <a:ext cx="1903383" cy="1903383"/>
          </a:xfrm>
          <a:prstGeom prst="rect">
            <a:avLst/>
          </a:prstGeom>
        </p:spPr>
      </p:pic>
      <p:pic>
        <p:nvPicPr>
          <p:cNvPr id="3" name="Graphisme 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sme 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sme 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53048" y="2179732"/>
            <a:ext cx="1472184" cy="12691"/>
          </a:xfrm>
          <a:prstGeom prst="rect">
            <a:avLst/>
          </a:prstGeom>
        </p:spPr>
      </p:pic>
      <p:pic>
        <p:nvPicPr>
          <p:cNvPr id="72" name="Graphisme 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561674" y="2179732"/>
            <a:ext cx="1472184" cy="12691"/>
          </a:xfrm>
          <a:prstGeom prst="rect">
            <a:avLst/>
          </a:prstGeom>
        </p:spPr>
      </p:pic>
      <p:pic>
        <p:nvPicPr>
          <p:cNvPr id="73" name="Graphisme 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875765" y="2179732"/>
            <a:ext cx="1472184" cy="12691"/>
          </a:xfrm>
          <a:prstGeom prst="rect">
            <a:avLst/>
          </a:prstGeom>
        </p:spPr>
      </p:pic>
      <p:pic>
        <p:nvPicPr>
          <p:cNvPr id="74" name="Graphisme 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199903" y="2179732"/>
            <a:ext cx="1472184" cy="12691"/>
          </a:xfrm>
          <a:prstGeom prst="rect">
            <a:avLst/>
          </a:prstGeom>
        </p:spPr>
      </p:pic>
      <p:sp>
        <p:nvSpPr>
          <p:cNvPr id="83" name="Titr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 rtlCol="0">
            <a:noAutofit/>
          </a:bodyPr>
          <a:lstStyle>
            <a:lvl1pPr>
              <a:defRPr sz="2600" b="1">
                <a:solidFill>
                  <a:srgbClr val="105A46"/>
                </a:solidFill>
              </a:defRPr>
            </a:lvl1pPr>
          </a:lstStyle>
          <a:p>
            <a:pPr rtl="0"/>
            <a:r>
              <a:rPr lang="fr-FR" noProof="0" dirty="0"/>
              <a:t>RÉALISER DES ÉCONOMIES</a:t>
            </a:r>
          </a:p>
        </p:txBody>
      </p:sp>
      <p:sp>
        <p:nvSpPr>
          <p:cNvPr id="86" name="Espace réservé du texte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8209" y="1502946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87" name="Espace réservé du texte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5062" y="1502946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8" name="Espace réservé du texte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13787" y="1502946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9" name="Espace réservé du texte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29402" y="1502946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07" name="Espace réservé du texte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84950" y="5742807"/>
            <a:ext cx="1586637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08" name="Espace réservé du texte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55724" y="5444039"/>
            <a:ext cx="1845089" cy="299064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3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VOTRE ÉPARGNE</a:t>
            </a:r>
          </a:p>
        </p:txBody>
      </p:sp>
      <p:sp>
        <p:nvSpPr>
          <p:cNvPr id="124" name="Espace réservé du texte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COMMENT FAIRE</a:t>
            </a:r>
            <a:br>
              <a:rPr lang="fr-FR" noProof="0" dirty="0"/>
            </a:br>
            <a:r>
              <a:rPr lang="fr-FR" noProof="0" dirty="0"/>
              <a:t>POUR</a:t>
            </a:r>
          </a:p>
        </p:txBody>
      </p:sp>
      <p:pic>
        <p:nvPicPr>
          <p:cNvPr id="2" name="Graphisme 59">
            <a:extLst>
              <a:ext uri="{FF2B5EF4-FFF2-40B4-BE49-F238E27FC236}">
                <a16:creationId xmlns:a16="http://schemas.microsoft.com/office/drawing/2014/main" id="{DE043E2D-B687-C9FB-7E07-5FCC10AAF4A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493543" y="1441815"/>
            <a:ext cx="1170281" cy="1339445"/>
          </a:xfrm>
          <a:prstGeom prst="rect">
            <a:avLst/>
          </a:prstGeom>
        </p:spPr>
      </p:pic>
      <p:pic>
        <p:nvPicPr>
          <p:cNvPr id="4" name="Graphisme 52">
            <a:extLst>
              <a:ext uri="{FF2B5EF4-FFF2-40B4-BE49-F238E27FC236}">
                <a16:creationId xmlns:a16="http://schemas.microsoft.com/office/drawing/2014/main" id="{717C021C-A9BB-B12F-61E4-9E593C4C83C3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260076" y="2996641"/>
            <a:ext cx="1214211" cy="1352135"/>
          </a:xfrm>
          <a:prstGeom prst="rect">
            <a:avLst/>
          </a:prstGeom>
        </p:spPr>
      </p:pic>
      <p:pic>
        <p:nvPicPr>
          <p:cNvPr id="6" name="Graphisme 52">
            <a:extLst>
              <a:ext uri="{FF2B5EF4-FFF2-40B4-BE49-F238E27FC236}">
                <a16:creationId xmlns:a16="http://schemas.microsoft.com/office/drawing/2014/main" id="{06D86A8E-D021-4551-63A3-D22055D3379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875765" y="2998056"/>
            <a:ext cx="1214211" cy="1352135"/>
          </a:xfrm>
          <a:prstGeom prst="rect">
            <a:avLst/>
          </a:prstGeom>
        </p:spPr>
      </p:pic>
      <p:pic>
        <p:nvPicPr>
          <p:cNvPr id="7" name="Graphisme 52">
            <a:extLst>
              <a:ext uri="{FF2B5EF4-FFF2-40B4-BE49-F238E27FC236}">
                <a16:creationId xmlns:a16="http://schemas.microsoft.com/office/drawing/2014/main" id="{A0DB61EE-0FBE-2135-B3EA-020C3907E996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494280" y="2996641"/>
            <a:ext cx="1214211" cy="1352135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E82AE4B-1D12-16E3-8699-50FCC0B678CC}"/>
              </a:ext>
            </a:extLst>
          </p:cNvPr>
          <p:cNvSpPr/>
          <p:nvPr userDrawn="1"/>
        </p:nvSpPr>
        <p:spPr>
          <a:xfrm>
            <a:off x="1260076" y="6938418"/>
            <a:ext cx="4448414" cy="597002"/>
          </a:xfrm>
          <a:prstGeom prst="roundRect">
            <a:avLst/>
          </a:prstGeom>
          <a:solidFill>
            <a:srgbClr val="F2F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F6F2288-2145-A818-203B-C8C2DEB2FAFE}"/>
              </a:ext>
            </a:extLst>
          </p:cNvPr>
          <p:cNvSpPr/>
          <p:nvPr userDrawn="1"/>
        </p:nvSpPr>
        <p:spPr>
          <a:xfrm>
            <a:off x="1260076" y="7635987"/>
            <a:ext cx="4448414" cy="59700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2A8C176-97FE-163E-52DA-F3F72BA6D2B6}"/>
              </a:ext>
            </a:extLst>
          </p:cNvPr>
          <p:cNvSpPr/>
          <p:nvPr userDrawn="1"/>
        </p:nvSpPr>
        <p:spPr>
          <a:xfrm>
            <a:off x="1260076" y="8340739"/>
            <a:ext cx="4448414" cy="59700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Graphisme 69">
            <a:extLst>
              <a:ext uri="{FF2B5EF4-FFF2-40B4-BE49-F238E27FC236}">
                <a16:creationId xmlns:a16="http://schemas.microsoft.com/office/drawing/2014/main" id="{2C06BF98-27E8-21F7-5ECC-1AE119DFC3A8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343201" y="2174189"/>
            <a:ext cx="1472184" cy="12691"/>
          </a:xfrm>
          <a:prstGeom prst="rect">
            <a:avLst/>
          </a:prstGeom>
        </p:spPr>
      </p:pic>
      <p:pic>
        <p:nvPicPr>
          <p:cNvPr id="12" name="Graphisme 69">
            <a:extLst>
              <a:ext uri="{FF2B5EF4-FFF2-40B4-BE49-F238E27FC236}">
                <a16:creationId xmlns:a16="http://schemas.microsoft.com/office/drawing/2014/main" id="{87624968-5F02-84F1-596C-655138C4753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213617" y="3718498"/>
            <a:ext cx="1472184" cy="12691"/>
          </a:xfrm>
          <a:prstGeom prst="rect">
            <a:avLst/>
          </a:prstGeom>
        </p:spPr>
      </p:pic>
      <p:pic>
        <p:nvPicPr>
          <p:cNvPr id="14" name="Graphisme 69">
            <a:extLst>
              <a:ext uri="{FF2B5EF4-FFF2-40B4-BE49-F238E27FC236}">
                <a16:creationId xmlns:a16="http://schemas.microsoft.com/office/drawing/2014/main" id="{5B46153B-3225-66AF-AB0B-1F2871702D6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85801" y="3732734"/>
            <a:ext cx="1472184" cy="12691"/>
          </a:xfrm>
          <a:prstGeom prst="rect">
            <a:avLst/>
          </a:prstGeom>
        </p:spPr>
      </p:pic>
      <p:pic>
        <p:nvPicPr>
          <p:cNvPr id="15" name="Graphisme 69">
            <a:extLst>
              <a:ext uri="{FF2B5EF4-FFF2-40B4-BE49-F238E27FC236}">
                <a16:creationId xmlns:a16="http://schemas.microsoft.com/office/drawing/2014/main" id="{252C631B-CE3A-2F28-F4D9-17B4C1E9084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79940" y="3731147"/>
            <a:ext cx="1472184" cy="1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27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3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sme 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sme 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sp>
        <p:nvSpPr>
          <p:cNvPr id="83" name="Titr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 rtlCol="0">
            <a:noAutofit/>
          </a:bodyPr>
          <a:lstStyle>
            <a:lvl1pPr>
              <a:defRPr sz="2600" b="1">
                <a:solidFill>
                  <a:srgbClr val="105A46"/>
                </a:solidFill>
              </a:defRPr>
            </a:lvl1pPr>
          </a:lstStyle>
          <a:p>
            <a:pPr rtl="0"/>
            <a:r>
              <a:rPr lang="fr-FR" noProof="0" dirty="0"/>
              <a:t>RÉALISER DES ÉCONOMIES</a:t>
            </a:r>
          </a:p>
        </p:txBody>
      </p:sp>
      <p:sp>
        <p:nvSpPr>
          <p:cNvPr id="124" name="Espace réservé du texte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COMMENT FAIRE</a:t>
            </a:r>
            <a:br>
              <a:rPr lang="fr-FR" noProof="0" dirty="0"/>
            </a:br>
            <a:r>
              <a:rPr lang="fr-FR" noProof="0" dirty="0"/>
              <a:t>POUR</a:t>
            </a:r>
          </a:p>
        </p:txBody>
      </p:sp>
    </p:spTree>
    <p:extLst>
      <p:ext uri="{BB962C8B-B14F-4D97-AF65-F5344CB8AC3E}">
        <p14:creationId xmlns:p14="http://schemas.microsoft.com/office/powerpoint/2010/main" val="3785008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3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MM.DD.20XX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C22DD40-560A-4E3A-AE0F-39E1962CF0F4}"/>
              </a:ext>
            </a:extLst>
          </p:cNvPr>
          <p:cNvSpPr/>
          <p:nvPr/>
        </p:nvSpPr>
        <p:spPr>
          <a:xfrm>
            <a:off x="229927" y="257037"/>
            <a:ext cx="6398145" cy="894872"/>
          </a:xfrm>
          <a:prstGeom prst="roundRect">
            <a:avLst/>
          </a:prstGeom>
          <a:solidFill>
            <a:srgbClr val="1ECAD3"/>
          </a:solidFill>
          <a:ln>
            <a:solidFill>
              <a:srgbClr val="8BC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C5AF1-FE0B-93FA-F7A9-29364CE1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520" y="578336"/>
            <a:ext cx="4982957" cy="700307"/>
          </a:xfrm>
          <a:noFill/>
          <a:ln>
            <a:noFill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Formation : </a:t>
            </a: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Améliorer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écrits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professionnels</a:t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9A64B-064C-FFB0-8EC0-013ACA65FF10}"/>
              </a:ext>
            </a:extLst>
          </p:cNvPr>
          <p:cNvSpPr txBox="1"/>
          <p:nvPr/>
        </p:nvSpPr>
        <p:spPr>
          <a:xfrm>
            <a:off x="229927" y="1237818"/>
            <a:ext cx="2799024" cy="30777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Améliorer</a:t>
            </a:r>
            <a:r>
              <a:rPr lang="en-US" sz="14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</a:t>
            </a:r>
            <a:r>
              <a:rPr lang="en-US" sz="14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écrits</a:t>
            </a:r>
            <a:r>
              <a:rPr lang="en-US" sz="14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professionnels</a:t>
            </a:r>
            <a:endParaRPr lang="en-US" sz="1400" dirty="0">
              <a:ln>
                <a:solidFill>
                  <a:srgbClr val="1ECAD3"/>
                </a:solidFill>
              </a:ln>
              <a:solidFill>
                <a:srgbClr val="59BAC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B5D3A6-4A7E-88F9-A5CD-252CF6CAA3D2}"/>
              </a:ext>
            </a:extLst>
          </p:cNvPr>
          <p:cNvSpPr txBox="1"/>
          <p:nvPr/>
        </p:nvSpPr>
        <p:spPr>
          <a:xfrm>
            <a:off x="229927" y="1631504"/>
            <a:ext cx="6479303" cy="73558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err="1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Objectifs</a:t>
            </a:r>
            <a:r>
              <a:rPr lang="en-US" sz="12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formation : </a:t>
            </a:r>
          </a:p>
          <a:p>
            <a:pPr marL="266700" indent="952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Améliorer ses compétences en langue française </a:t>
            </a:r>
            <a:b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Rédiger des écrits professionnels</a:t>
            </a:r>
          </a:p>
          <a:p>
            <a:pPr marL="266700" indent="952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Communiquer de manière appropriée dans un contexte professionnel</a:t>
            </a:r>
          </a:p>
          <a:p>
            <a:endParaRPr lang="en-US" sz="1200" dirty="0">
              <a:solidFill>
                <a:srgbClr val="1A1A1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 err="1">
                <a:ln>
                  <a:solidFill>
                    <a:srgbClr val="1ECAD3"/>
                  </a:solidFill>
                </a:ln>
                <a:solidFill>
                  <a:srgbClr val="54BFD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Prérequis</a:t>
            </a:r>
            <a:r>
              <a:rPr lang="en-US" sz="1200" dirty="0">
                <a:ln>
                  <a:solidFill>
                    <a:srgbClr val="1ECAD3"/>
                  </a:solidFill>
                </a:ln>
                <a:solidFill>
                  <a:srgbClr val="54BFD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pPr marL="269875"/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Avoir le français pour langue maternelle ou avoir acquis le niveau A2 en français (suivant les niveaux du CECRL), et ne pas être en situation d’analphabétisme.</a:t>
            </a:r>
          </a:p>
          <a:p>
            <a:pPr marL="269875"/>
            <a:endParaRPr lang="en-US" sz="1100" dirty="0">
              <a:solidFill>
                <a:srgbClr val="1A1A1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n>
                  <a:solidFill>
                    <a:srgbClr val="1ECAD3"/>
                  </a:solidFill>
                </a:ln>
                <a:solidFill>
                  <a:srgbClr val="54BFD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Durée :</a:t>
            </a:r>
            <a:r>
              <a:rPr lang="fr-FR" sz="1200" b="1" dirty="0"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septembre à mars</a:t>
            </a:r>
          </a:p>
          <a:p>
            <a:endParaRPr lang="fr-FR" sz="1200" dirty="0">
              <a:ln>
                <a:solidFill>
                  <a:srgbClr val="1ECAD3"/>
                </a:solidFill>
              </a:ln>
              <a:solidFill>
                <a:srgbClr val="1A1A1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Contenu :</a:t>
            </a:r>
            <a:b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100" dirty="0" err="1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Orthodidacte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formation e-learning :</a:t>
            </a:r>
          </a:p>
          <a:p>
            <a:pPr marL="361950" indent="-92075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Réaliser le diagnostic initial en 140 questions à la suite duquel un niveau est attribué.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92075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Suivre et terminer le niveau de parcours attribué après le diagnostic initial.</a:t>
            </a:r>
          </a:p>
          <a:p>
            <a:pPr marL="361950" indent="-92075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Atteindre et terminer le niveau 3.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/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Parcours guidé au travers de 15 000 questions avec 10 formes d’exercices différentes.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/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Bibliothèque de cours et exercices en accès libre.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/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9 compétences, 45 sous-compétences et 275 thèmes abordés - 200 vidéos  - Jeux.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/>
            <a:endParaRPr lang="en-US" sz="1200" dirty="0">
              <a:solidFill>
                <a:srgbClr val="1A1A1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Modalités</a:t>
            </a:r>
            <a:r>
              <a:rPr lang="en-US" sz="12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passage : </a:t>
            </a:r>
          </a:p>
          <a:p>
            <a:pPr marL="269875"/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100" dirty="0" err="1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l’issue</a:t>
            </a: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formation : Certification Le Robert </a:t>
            </a:r>
          </a:p>
          <a:p>
            <a:pPr marL="269875"/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ligne</a:t>
            </a: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réalisé</a:t>
            </a: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sur un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ordinateur</a:t>
            </a: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Durée : 1h45 </a:t>
            </a:r>
          </a:p>
          <a:p>
            <a:pPr marL="269875"/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passage : sur site </a:t>
            </a:r>
          </a:p>
          <a:p>
            <a:pPr marL="269875"/>
            <a:r>
              <a:rPr lang="en-US" sz="1100" dirty="0" err="1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</a:t>
            </a:r>
            <a:r>
              <a:rPr lang="en-US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questions : 350</a:t>
            </a:r>
          </a:p>
          <a:p>
            <a:pPr marL="269875"/>
            <a:endParaRPr lang="en-US" sz="1100" dirty="0">
              <a:ln>
                <a:solidFill>
                  <a:srgbClr val="1ECAD3"/>
                </a:solidFill>
              </a:ln>
              <a:solidFill>
                <a:srgbClr val="1A1A1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2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Référentiel de compétences: </a:t>
            </a:r>
          </a:p>
          <a:p>
            <a:pPr marL="269875"/>
            <a:r>
              <a:rPr lang="fr-FR" sz="1100" b="1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 Rédiger des écrits dans le cadre d’une activité professionnelle, en respectant les règles de la langue française :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Identifier le genre des noms et écrire correctement les mots (singulier et pluriel, masculin et féminin)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Différencier et écrire correctement les homophones lexicaux et grammaticaux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Conjuguer correctement les verbes en respectant les temps et les modes de la conjugaison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Accorder correctement les éléments du groupe nominal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Accorder correctement un verbe avec son sujet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Accorder correctement un participe passé</a:t>
            </a:r>
          </a:p>
          <a:p>
            <a:pPr marL="269875"/>
            <a:r>
              <a:rPr lang="fr-FR" sz="1100" b="1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2 - S’exprimer de manière adéquate (registre de langue, vocabulaire sélectionné, construction des phrases) dans un contexte professionnel défini :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Attribuer correctement aux mots leur sens communément admis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le registre de langage approprié à la situation de rédaction</a:t>
            </a:r>
          </a:p>
          <a:p>
            <a:pPr marL="441325" indent="-171450">
              <a:buFontTx/>
              <a:buChar char="-"/>
            </a:pP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Construire des phrases grammaticalement correctes en employant adéquatement les mots-outils</a:t>
            </a:r>
          </a:p>
          <a:p>
            <a:pPr marL="269875"/>
            <a:endParaRPr lang="en-US" sz="1100" dirty="0">
              <a:solidFill>
                <a:srgbClr val="1A1A1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n>
                  <a:solidFill>
                    <a:srgbClr val="1ECAD3"/>
                  </a:solidFill>
                </a:ln>
                <a:solidFill>
                  <a:srgbClr val="59BA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Prix : </a:t>
            </a:r>
            <a:r>
              <a:rPr lang="fr-FR" sz="1100" dirty="0">
                <a:solidFill>
                  <a:srgbClr val="1A1A1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Coût de la certification inclus dans le coût de la formation</a:t>
            </a:r>
            <a:endParaRPr lang="en-US" sz="1100" dirty="0">
              <a:solidFill>
                <a:srgbClr val="105A4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EFC1249-4C88-49E1-995A-24251D9EC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967" y="1321598"/>
            <a:ext cx="1061447" cy="106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02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8416_TF44594937_Win32" id="{605AFAC6-5C8D-47EC-AA85-135EF938E958}" vid="{31FE68F0-D1B0-4E31-838B-4B4D20EC3C1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A0FF554F16844A635BD1D960F5886" ma:contentTypeVersion="15" ma:contentTypeDescription="Crée un document." ma:contentTypeScope="" ma:versionID="ab2c911126ad092cf92674028e3e31d7">
  <xsd:schema xmlns:xsd="http://www.w3.org/2001/XMLSchema" xmlns:xs="http://www.w3.org/2001/XMLSchema" xmlns:p="http://schemas.microsoft.com/office/2006/metadata/properties" xmlns:ns2="2e897b3d-474a-45ab-84b0-b6352eaaec51" xmlns:ns3="f884bf58-fa40-4961-9c70-75c1e5e8430b" targetNamespace="http://schemas.microsoft.com/office/2006/metadata/properties" ma:root="true" ma:fieldsID="eab68949734a9df4b761c7ad4ef4b1da" ns2:_="" ns3:_="">
    <xsd:import namespace="2e897b3d-474a-45ab-84b0-b6352eaaec51"/>
    <xsd:import namespace="f884bf58-fa40-4961-9c70-75c1e5e843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97b3d-474a-45ab-84b0-b6352eaaec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0227d961-2038-427c-b46b-ca947ce6c4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4bf58-fa40-4961-9c70-75c1e5e8430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d2a1f1a-e41e-4678-94f4-555e8487ccb9}" ma:internalName="TaxCatchAll" ma:showField="CatchAllData" ma:web="f884bf58-fa40-4961-9c70-75c1e5e843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897b3d-474a-45ab-84b0-b6352eaaec51">
      <Terms xmlns="http://schemas.microsoft.com/office/infopath/2007/PartnerControls"/>
    </lcf76f155ced4ddcb4097134ff3c332f>
    <TaxCatchAll xmlns="f884bf58-fa40-4961-9c70-75c1e5e8430b" xsi:nil="true"/>
    <SharedWithUsers xmlns="f884bf58-fa40-4961-9c70-75c1e5e8430b">
      <UserInfo>
        <DisplayName>Ceccato.Anthony</DisplayName>
        <AccountId>44</AccountId>
        <AccountType/>
      </UserInfo>
      <UserInfo>
        <DisplayName>Archambault.Aude</DisplayName>
        <AccountId>17</AccountId>
        <AccountType/>
      </UserInfo>
      <UserInfo>
        <DisplayName>Bruandet.Alexandra</DisplayName>
        <AccountId>22</AccountId>
        <AccountType/>
      </UserInfo>
      <UserInfo>
        <DisplayName>Mendess.Yamine</DisplayName>
        <AccountId>91</AccountId>
        <AccountType/>
      </UserInfo>
      <UserInfo>
        <DisplayName>Magalhaes.Sandrine</DisplayName>
        <AccountId>16</AccountId>
        <AccountType/>
      </UserInfo>
      <UserInfo>
        <DisplayName>Bayet.Jean</DisplayName>
        <AccountId>23</AccountId>
        <AccountType/>
      </UserInfo>
      <UserInfo>
        <DisplayName>Rigaud.Béatrice</DisplayName>
        <AccountId>41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5CCB74D-CB6C-4209-BA20-C07BEEFF7E6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e897b3d-474a-45ab-84b0-b6352eaaec51"/>
    <ds:schemaRef ds:uri="f884bf58-fa40-4961-9c70-75c1e5e8430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C57E57-EF80-4FC9-96EF-9D2ACDEA1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7EB2DD-E8CF-4C1B-B514-FB8423510F4B}">
  <ds:schemaRefs>
    <ds:schemaRef ds:uri="http://schemas.microsoft.com/office/2006/metadata/properties"/>
    <ds:schemaRef ds:uri="http://www.w3.org/2000/xmlns/"/>
    <ds:schemaRef ds:uri="2e897b3d-474a-45ab-84b0-b6352eaaec51"/>
    <ds:schemaRef ds:uri="http://schemas.microsoft.com/office/infopath/2007/PartnerControls"/>
    <ds:schemaRef ds:uri="f884bf58-fa40-4961-9c70-75c1e5e8430b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Affiche d’infographie financière</Template>
  <TotalTime>1306</TotalTime>
  <Words>345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Thème Office</vt:lpstr>
      <vt:lpstr>Programme Formation :  Améliorer ses écrits professionnels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Partenaire</dc:title>
  <dc:creator>Le-Berrigaud.Elodie</dc:creator>
  <cp:lastModifiedBy>Emma Lebaut</cp:lastModifiedBy>
  <cp:revision>132</cp:revision>
  <dcterms:created xsi:type="dcterms:W3CDTF">2023-12-12T16:23:04Z</dcterms:created>
  <dcterms:modified xsi:type="dcterms:W3CDTF">2024-02-08T09:52:55Z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0x010100D1AA0FF554F16844A635BD1D960F5886</vt:lpwstr>
  </property>
  <property fmtid="{D5CDD505-2E9C-101B-9397-08002B2CF9AE}" pid="3" name="MediaServiceImageTags">
    <vt:lpwstr/>
  </property>
</Properties>
</file>